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Montserrat Classic Bold" charset="0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 Light" charset="0"/>
      <p:regular r:id="rId20"/>
    </p:embeddedFont>
    <p:embeddedFont>
      <p:font typeface="Montserrat Classic" charset="0"/>
      <p:regular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Arimo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6000"/>
          </a:blip>
          <a:srcRect l="28260" r="50029"/>
          <a:stretch>
            <a:fillRect/>
          </a:stretch>
        </p:blipFill>
        <p:spPr>
          <a:xfrm rot="5400000">
            <a:off x="8559022" y="-7154053"/>
            <a:ext cx="2574925" cy="16883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433730" y="-330005"/>
            <a:ext cx="2458198" cy="1093811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1147731" y="-438150"/>
            <a:ext cx="2552700" cy="11163300"/>
          </a:xfrm>
          <a:prstGeom prst="rect">
            <a:avLst/>
          </a:prstGeom>
          <a:solidFill>
            <a:srgbClr val="43B0F1"/>
          </a:solidFill>
        </p:spPr>
      </p:sp>
      <p:sp>
        <p:nvSpPr>
          <p:cNvPr id="5" name="TextBox 5"/>
          <p:cNvSpPr txBox="1"/>
          <p:nvPr/>
        </p:nvSpPr>
        <p:spPr>
          <a:xfrm>
            <a:off x="2226736" y="1230312"/>
            <a:ext cx="15032564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 spc="319">
                <a:solidFill>
                  <a:srgbClr val="43B0F1"/>
                </a:solidFill>
                <a:latin typeface="Montserrat Classic Bold" panose="00000800000000000000"/>
              </a:rPr>
              <a:t>"АКТУАЛЬНЫЕ ВОПРОСЫ В СИСТЕМЕ СПЕЦИАЛЬНОГО ОБРАЗОВАНИЯ МИНСКОГО РАЙОНА В 2021/2022 УЧЕБНОМ ГОДУ"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26736" y="3048692"/>
            <a:ext cx="15032564" cy="425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95"/>
              </a:lnSpc>
            </a:pPr>
            <a:r>
              <a:rPr lang="en-US" sz="6200" spc="434">
                <a:solidFill>
                  <a:srgbClr val="FFFFFF"/>
                </a:solidFill>
                <a:latin typeface="Montserrat Classic Bold" panose="00000800000000000000"/>
              </a:rPr>
              <a:t>ИНФОРМАЦИОННЫЕ ТЕХНОЛОГИИ: САЙТ УЧИТЕЛЯ- ДЕФЕКТОЛОГА КАК ПЛАТФОРМА И СРЕДСТВО КОММУНИКАЦИИ В ОБРАЗОВАТЕЛЬНОМ ПРОЦЕССЕ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26736" y="7636794"/>
            <a:ext cx="10041665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spc="195">
                <a:solidFill>
                  <a:srgbClr val="43B0F1"/>
                </a:solidFill>
                <a:latin typeface="Montserrat Classic Bold" panose="00000800000000000000"/>
              </a:rPr>
              <a:t>Фролова Н.П </a:t>
            </a:r>
          </a:p>
          <a:p>
            <a:pPr>
              <a:lnSpc>
                <a:spcPts val="3920"/>
              </a:lnSpc>
            </a:pPr>
            <a:r>
              <a:rPr lang="en-US" sz="2800" spc="195">
                <a:solidFill>
                  <a:srgbClr val="43B0F1"/>
                </a:solidFill>
                <a:latin typeface="Montserrat Classic Bold" panose="00000800000000000000"/>
              </a:rPr>
              <a:t>ГУО "Луговослободская средняя школа"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025" r="53862"/>
          <a:stretch>
            <a:fillRect/>
          </a:stretch>
        </p:blipFill>
        <p:spPr>
          <a:xfrm rot="5400000">
            <a:off x="7992364" y="-10561722"/>
            <a:ext cx="2303273" cy="203488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855201" y="-632050"/>
            <a:ext cx="19143201" cy="1041052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>
            <a:off x="-1443453" y="1527476"/>
            <a:ext cx="2886906" cy="851395"/>
            <a:chOff x="0" y="0"/>
            <a:chExt cx="1722525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6703866" y="1527476"/>
            <a:ext cx="2886906" cy="851395"/>
            <a:chOff x="0" y="0"/>
            <a:chExt cx="1722525" cy="508000"/>
          </a:xfrm>
        </p:grpSpPr>
        <p:sp>
          <p:nvSpPr>
            <p:cNvPr id="7" name="Freeform 7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 b="12662"/>
          <a:stretch>
            <a:fillRect/>
          </a:stretch>
        </p:blipFill>
        <p:spPr>
          <a:xfrm>
            <a:off x="10009003" y="5932574"/>
            <a:ext cx="6245891" cy="36321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 t="8651" b="18007"/>
          <a:stretch>
            <a:fillRect/>
          </a:stretch>
        </p:blipFill>
        <p:spPr>
          <a:xfrm>
            <a:off x="10009003" y="2921450"/>
            <a:ext cx="6245891" cy="30500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27851" t="4744" b="4744"/>
          <a:stretch>
            <a:fillRect/>
          </a:stretch>
        </p:blipFill>
        <p:spPr>
          <a:xfrm>
            <a:off x="2033106" y="2921450"/>
            <a:ext cx="7975897" cy="66432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33106" y="1416240"/>
            <a:ext cx="14221788" cy="103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</a:pPr>
            <a:r>
              <a:rPr lang="en-US" sz="6570" spc="1097">
                <a:solidFill>
                  <a:srgbClr val="E8EEF1"/>
                </a:solidFill>
                <a:latin typeface="Montserrat Classic Bold" panose="00000800000000000000"/>
              </a:rPr>
              <a:t>НЕДЕЛЯ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850" t="32426" r="50567"/>
          <a:stretch>
            <a:fillRect/>
          </a:stretch>
        </p:blipFill>
        <p:spPr>
          <a:xfrm>
            <a:off x="4080542" y="-325560"/>
            <a:ext cx="1658098" cy="109381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11419920" y="5377090"/>
            <a:ext cx="934358" cy="467179"/>
            <a:chOff x="0" y="0"/>
            <a:chExt cx="1016000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E8EEF1">
                <a:alpha val="9804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0887" r="7794" b="5715"/>
          <a:stretch>
            <a:fillRect/>
          </a:stretch>
        </p:blipFill>
        <p:spPr>
          <a:xfrm>
            <a:off x="5738640" y="0"/>
            <a:ext cx="5914869" cy="514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0041" r="3137"/>
          <a:stretch>
            <a:fillRect/>
          </a:stretch>
        </p:blipFill>
        <p:spPr>
          <a:xfrm>
            <a:off x="5738640" y="5177496"/>
            <a:ext cx="5914869" cy="51095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27382" r="8010"/>
          <a:stretch>
            <a:fillRect/>
          </a:stretch>
        </p:blipFill>
        <p:spPr>
          <a:xfrm>
            <a:off x="-52070" y="5177790"/>
            <a:ext cx="5791200" cy="51092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20791" t="8528" b="7913"/>
          <a:stretch>
            <a:fillRect/>
          </a:stretch>
        </p:blipFill>
        <p:spPr>
          <a:xfrm>
            <a:off x="11653509" y="-71572"/>
            <a:ext cx="6634491" cy="52490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t="8826" b="33797"/>
          <a:stretch>
            <a:fillRect/>
          </a:stretch>
        </p:blipFill>
        <p:spPr>
          <a:xfrm>
            <a:off x="11653509" y="5211492"/>
            <a:ext cx="6634491" cy="50755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7373" y="1485900"/>
            <a:ext cx="4971133" cy="2879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85"/>
              </a:lnSpc>
            </a:pPr>
            <a:r>
              <a:rPr lang="en-US" sz="8000" b="1" spc="254">
                <a:solidFill>
                  <a:srgbClr val="E8EEF1"/>
                </a:solidFill>
                <a:latin typeface="Montserrat Classic Bold" panose="00000800000000000000"/>
              </a:rPr>
              <a:t>ФОТО</a:t>
            </a:r>
            <a:endParaRPr lang="en-US" sz="8000" spc="254">
              <a:solidFill>
                <a:srgbClr val="E8EEF1"/>
              </a:solidFill>
              <a:latin typeface="Montserrat Classic Bold" panose="00000800000000000000"/>
            </a:endParaRPr>
          </a:p>
          <a:p>
            <a:pPr algn="ctr">
              <a:lnSpc>
                <a:spcPts val="10965"/>
              </a:lnSpc>
            </a:pPr>
            <a:r>
              <a:rPr lang="en-US" sz="8000" b="1" spc="242">
                <a:solidFill>
                  <a:srgbClr val="E8EEF1"/>
                </a:solidFill>
                <a:latin typeface="Montserrat Classic Bold" panose="00000800000000000000"/>
              </a:rPr>
              <a:t>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47800" y="5105400"/>
            <a:ext cx="20116800" cy="5676900"/>
          </a:xfrm>
          <a:prstGeom prst="rect">
            <a:avLst/>
          </a:prstGeom>
          <a:solidFill>
            <a:srgbClr val="43B0F1">
              <a:alpha val="26667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-292634" y="-133350"/>
            <a:ext cx="5772140" cy="10553700"/>
            <a:chOff x="0" y="0"/>
            <a:chExt cx="7696186" cy="140716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6432" r="16432"/>
            <a:stretch>
              <a:fillRect/>
            </a:stretch>
          </p:blipFill>
          <p:spPr>
            <a:xfrm>
              <a:off x="0" y="0"/>
              <a:ext cx="7696186" cy="70358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 l="13492" r="13492"/>
            <a:stretch>
              <a:fillRect/>
            </a:stretch>
          </p:blipFill>
          <p:spPr>
            <a:xfrm>
              <a:off x="0" y="7035800"/>
              <a:ext cx="7696186" cy="703580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7814" t="32426" r="50567"/>
          <a:stretch>
            <a:fillRect/>
          </a:stretch>
        </p:blipFill>
        <p:spPr>
          <a:xfrm>
            <a:off x="17058901" y="-325560"/>
            <a:ext cx="2458198" cy="1093811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571500" y="4717803"/>
            <a:ext cx="2886906" cy="851395"/>
            <a:chOff x="0" y="0"/>
            <a:chExt cx="1722525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910180" y="1138937"/>
            <a:ext cx="8895813" cy="2985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4710" lvl="1" indent="-427355">
              <a:lnSpc>
                <a:spcPts val="3365"/>
              </a:lnSpc>
              <a:buFont typeface="Arial" panose="020B0604020202020204"/>
              <a:buChar char="•"/>
            </a:pPr>
            <a:r>
              <a:rPr lang="en-US" sz="3960" spc="292">
                <a:solidFill>
                  <a:srgbClr val="E8EEF1"/>
                </a:solidFill>
                <a:latin typeface="Montserrat Classic Bold" panose="00000800000000000000"/>
              </a:rPr>
              <a:t>О СЕБЕ</a:t>
            </a:r>
          </a:p>
          <a:p>
            <a:pPr>
              <a:lnSpc>
                <a:spcPts val="3365"/>
              </a:lnSpc>
            </a:pPr>
            <a:endParaRPr/>
          </a:p>
          <a:p>
            <a:pPr marL="854710" lvl="1" indent="-427355">
              <a:lnSpc>
                <a:spcPts val="3365"/>
              </a:lnSpc>
              <a:buFont typeface="Arial" panose="020B0604020202020204"/>
              <a:buChar char="•"/>
            </a:pPr>
            <a:r>
              <a:rPr lang="en-US" sz="3960" spc="292">
                <a:solidFill>
                  <a:srgbClr val="E8EEF1"/>
                </a:solidFill>
                <a:latin typeface="Montserrat Classic Bold" panose="00000800000000000000"/>
              </a:rPr>
              <a:t>СЕРВИСЫ</a:t>
            </a:r>
          </a:p>
          <a:p>
            <a:pPr>
              <a:lnSpc>
                <a:spcPts val="3365"/>
              </a:lnSpc>
            </a:pPr>
            <a:endParaRPr/>
          </a:p>
          <a:p>
            <a:pPr marL="854710" lvl="1" indent="-427355">
              <a:lnSpc>
                <a:spcPts val="3365"/>
              </a:lnSpc>
              <a:buFont typeface="Arial" panose="020B0604020202020204"/>
              <a:buChar char="•"/>
            </a:pPr>
            <a:r>
              <a:rPr lang="en-US" sz="3960" spc="292">
                <a:solidFill>
                  <a:srgbClr val="E8EEF1"/>
                </a:solidFill>
                <a:latin typeface="Montserrat Classic Bold" panose="00000800000000000000"/>
              </a:rPr>
              <a:t>ВОПРОС - ОТВЕТ</a:t>
            </a:r>
          </a:p>
          <a:p>
            <a:pPr>
              <a:lnSpc>
                <a:spcPts val="3365"/>
              </a:lnSpc>
            </a:pPr>
            <a:endParaRPr/>
          </a:p>
          <a:p>
            <a:pPr marL="854710" lvl="1" indent="-427355">
              <a:lnSpc>
                <a:spcPts val="3365"/>
              </a:lnSpc>
              <a:buFont typeface="Arial" panose="020B0604020202020204"/>
              <a:buChar char="•"/>
            </a:pPr>
            <a:r>
              <a:rPr lang="en-US" sz="3960" spc="292">
                <a:solidFill>
                  <a:srgbClr val="E8EEF1"/>
                </a:solidFill>
                <a:latin typeface="Montserrat Classic Bold" panose="00000800000000000000"/>
              </a:rPr>
              <a:t>КОНТАКТЫ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59750" y="5600700"/>
            <a:ext cx="8397240" cy="3912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85"/>
              </a:lnSpc>
            </a:pPr>
            <a:r>
              <a:rPr lang="en-US" sz="4400" spc="36">
                <a:solidFill>
                  <a:srgbClr val="E8EEF1"/>
                </a:solidFill>
                <a:latin typeface="Georgia" panose="02040502050405020303" charset="0"/>
                <a:cs typeface="Georgia" panose="02040502050405020303" charset="0"/>
              </a:rPr>
              <a:t>Система коммуникации включает в себя возможность оставлять под размещенными материалами комментарии, а также оценивать их с помощью знаков реакции.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451" r="59945"/>
          <a:stretch>
            <a:fillRect/>
          </a:stretch>
        </p:blipFill>
        <p:spPr>
          <a:xfrm rot="5400000">
            <a:off x="8637295" y="-9733637"/>
            <a:ext cx="800939" cy="203488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3980" y="2879022"/>
            <a:ext cx="12520039" cy="4521812"/>
            <a:chOff x="0" y="-9525"/>
            <a:chExt cx="16693386" cy="6029083"/>
          </a:xfrm>
        </p:grpSpPr>
        <p:sp>
          <p:nvSpPr>
            <p:cNvPr id="4" name="TextBox 4"/>
            <p:cNvSpPr txBox="1"/>
            <p:nvPr/>
          </p:nvSpPr>
          <p:spPr>
            <a:xfrm>
              <a:off x="759259" y="-9525"/>
              <a:ext cx="15174869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43778"/>
              <a:ext cx="16693386" cy="3621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5"/>
                </a:lnSpc>
              </a:pPr>
              <a:r>
                <a:rPr lang="en-US" sz="5500" spc="159" dirty="0">
                  <a:solidFill>
                    <a:srgbClr val="E8EEF1"/>
                  </a:solidFill>
                  <a:latin typeface="Montserrat Classic Bold" panose="00000800000000000000"/>
                </a:rPr>
                <a:t> БУДУ РАДА, ЕСЛИ ВЫ НАЙДЁТЕ ПОЛЕЗНУЮ ИНФОРМАЦИЮ.</a:t>
              </a:r>
            </a:p>
            <a:p>
              <a:pPr algn="ctr">
                <a:lnSpc>
                  <a:spcPts val="7205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5404" y="5277624"/>
              <a:ext cx="15162578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5"/>
                </a:lnSpc>
              </a:pPr>
              <a:r>
                <a:rPr lang="en-US" sz="3200" spc="352">
                  <a:solidFill>
                    <a:srgbClr val="43B0F1"/>
                  </a:solidFill>
                  <a:latin typeface="Montserrat Classic" panose="00000500000000000000"/>
                </a:rPr>
                <a:t>ССЫЛКА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926" y="1028700"/>
            <a:ext cx="2886906" cy="851395"/>
            <a:chOff x="0" y="0"/>
            <a:chExt cx="1722525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5401094" y="8406905"/>
            <a:ext cx="2886906" cy="851395"/>
            <a:chOff x="0" y="0"/>
            <a:chExt cx="1722525" cy="508000"/>
          </a:xfrm>
        </p:grpSpPr>
        <p:sp>
          <p:nvSpPr>
            <p:cNvPr id="10" name="Freeform 10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34451" r="59945"/>
          <a:stretch>
            <a:fillRect/>
          </a:stretch>
        </p:blipFill>
        <p:spPr>
          <a:xfrm rot="5400000">
            <a:off x="8637295" y="-287879"/>
            <a:ext cx="800939" cy="203488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87008" y="6929451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https://frolovan9.wixsite.com/frolovan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13324" y="2699069"/>
            <a:ext cx="13661353" cy="4888862"/>
            <a:chOff x="0" y="0"/>
            <a:chExt cx="18215137" cy="6518483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18215137" cy="1377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5"/>
                </a:lnSpc>
              </a:pPr>
              <a:r>
                <a:rPr lang="en-US" sz="6600" spc="59">
                  <a:solidFill>
                    <a:srgbClr val="E8EEF1"/>
                  </a:solidFill>
                  <a:latin typeface="Montserrat Classic Bold" panose="00000800000000000000"/>
                </a:rPr>
                <a:t>Содержание: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12320" y="1773111"/>
              <a:ext cx="16790497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12320" y="2961848"/>
              <a:ext cx="16790497" cy="3556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36320" lvl="1" indent="-518160" algn="ctr">
                <a:lnSpc>
                  <a:spcPts val="7200"/>
                </a:lnSpc>
                <a:buFont typeface="Arial" panose="020B0604020202020204"/>
                <a:buChar char="•"/>
              </a:pPr>
              <a:r>
                <a:rPr lang="en-US" sz="4800" spc="48">
                  <a:solidFill>
                    <a:srgbClr val="E8EEF1"/>
                  </a:solidFill>
                  <a:latin typeface="Montserrat Light" panose="00000400000000000000"/>
                </a:rPr>
                <a:t>Сайт - актуальная платформа?</a:t>
              </a:r>
            </a:p>
            <a:p>
              <a:pPr marL="1036320" lvl="1" indent="-518160" algn="ctr">
                <a:lnSpc>
                  <a:spcPts val="7200"/>
                </a:lnSpc>
                <a:buFont typeface="Arial" panose="020B0604020202020204"/>
                <a:buChar char="•"/>
              </a:pPr>
              <a:r>
                <a:rPr lang="en-US" sz="4800" spc="48">
                  <a:solidFill>
                    <a:srgbClr val="E8EEF1"/>
                  </a:solidFill>
                  <a:latin typeface="Montserrat Light" panose="00000400000000000000"/>
                </a:rPr>
                <a:t>Возможности и преимущества</a:t>
              </a:r>
            </a:p>
            <a:p>
              <a:pPr marL="1036320" lvl="1" indent="-518160" algn="ctr">
                <a:lnSpc>
                  <a:spcPts val="7200"/>
                </a:lnSpc>
                <a:buFont typeface="Arial" panose="020B0604020202020204"/>
                <a:buChar char="•"/>
              </a:pPr>
              <a:r>
                <a:rPr lang="en-US" sz="4800" spc="48">
                  <a:solidFill>
                    <a:srgbClr val="E8EEF1"/>
                  </a:solidFill>
                  <a:latin typeface="Montserrat Light" panose="00000400000000000000"/>
                </a:rPr>
                <a:t>Использование сайта на практике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8" name="Freeform 8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6202354" y="603003"/>
            <a:ext cx="2886906" cy="851395"/>
            <a:chOff x="0" y="0"/>
            <a:chExt cx="1722525" cy="508000"/>
          </a:xfrm>
        </p:grpSpPr>
        <p:sp>
          <p:nvSpPr>
            <p:cNvPr id="10" name="Freeform 10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908" t="2301" b="25509"/>
          <a:stretch>
            <a:fillRect/>
          </a:stretch>
        </p:blipFill>
        <p:spPr>
          <a:xfrm>
            <a:off x="0" y="160698"/>
            <a:ext cx="18288000" cy="101263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7814" t="32426" r="50567"/>
          <a:stretch>
            <a:fillRect/>
          </a:stretch>
        </p:blipFill>
        <p:spPr>
          <a:xfrm>
            <a:off x="11475791" y="-254504"/>
            <a:ext cx="2458198" cy="1093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87" r="7921" b="267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1082212" y="-325560"/>
            <a:ext cx="2458198" cy="109381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34113" y="-495300"/>
            <a:ext cx="762000" cy="11277600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4" name="Group 4"/>
          <p:cNvGrpSpPr/>
          <p:nvPr/>
        </p:nvGrpSpPr>
        <p:grpSpPr>
          <a:xfrm rot="-10800000">
            <a:off x="16435549" y="1028700"/>
            <a:ext cx="2886906" cy="851395"/>
            <a:chOff x="0" y="0"/>
            <a:chExt cx="1722525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10320"/>
          <a:stretch>
            <a:fillRect/>
          </a:stretch>
        </p:blipFill>
        <p:spPr>
          <a:xfrm>
            <a:off x="12868275" y="2435860"/>
            <a:ext cx="4573270" cy="2972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813" t="4618" r="2319" b="4361"/>
          <a:stretch>
            <a:fillRect/>
          </a:stretch>
        </p:blipFill>
        <p:spPr>
          <a:xfrm>
            <a:off x="7355840" y="2432050"/>
            <a:ext cx="4821555" cy="30164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16553" b="3599"/>
          <a:stretch>
            <a:fillRect/>
          </a:stretch>
        </p:blipFill>
        <p:spPr>
          <a:xfrm>
            <a:off x="1828800" y="2424289"/>
            <a:ext cx="4684395" cy="28055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71954" y="911973"/>
            <a:ext cx="12338758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5"/>
              </a:lnSpc>
            </a:pPr>
            <a:r>
              <a:rPr lang="en-US" sz="5500" spc="1336">
                <a:solidFill>
                  <a:srgbClr val="E8EEF1"/>
                </a:solidFill>
                <a:latin typeface="Montserrat Classic Bold" panose="00000800000000000000"/>
              </a:rPr>
              <a:t>РУБРИКА "РОДИТЕЛЯМ"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3513" y="5551804"/>
            <a:ext cx="5022258" cy="98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5"/>
              </a:lnSpc>
            </a:pPr>
            <a:r>
              <a:rPr lang="en-US" sz="3200" spc="352">
                <a:solidFill>
                  <a:srgbClr val="43B0F1"/>
                </a:solidFill>
                <a:latin typeface="Montserrat Classic" panose="00000500000000000000"/>
              </a:rPr>
              <a:t>БУДУЩИХ ПЕРВОКЛАССНИКОВ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3513" y="6861690"/>
            <a:ext cx="5022258" cy="122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>
              <a:lnSpc>
                <a:spcPts val="3250"/>
              </a:lnSpc>
              <a:buFont typeface="Arial" panose="020B0604020202020204"/>
              <a:buChar char="•"/>
            </a:pPr>
            <a:r>
              <a:rPr lang="en-US" sz="2500" spc="25">
                <a:solidFill>
                  <a:srgbClr val="E8EEF1"/>
                </a:solidFill>
                <a:latin typeface="Montserrat Light" panose="00000400000000000000"/>
              </a:rPr>
              <a:t>консультации</a:t>
            </a:r>
          </a:p>
          <a:p>
            <a:pPr marL="539750" lvl="1" indent="-269875">
              <a:lnSpc>
                <a:spcPts val="3250"/>
              </a:lnSpc>
              <a:buFont typeface="Arial" panose="020B0604020202020204"/>
              <a:buChar char="•"/>
            </a:pPr>
            <a:r>
              <a:rPr lang="en-US" sz="2500" spc="25">
                <a:solidFill>
                  <a:srgbClr val="E8EEF1"/>
                </a:solidFill>
                <a:latin typeface="Montserrat Light" panose="00000400000000000000"/>
              </a:rPr>
              <a:t>видео</a:t>
            </a:r>
          </a:p>
          <a:p>
            <a:pPr marL="539750" lvl="1" indent="-269875">
              <a:lnSpc>
                <a:spcPts val="3250"/>
              </a:lnSpc>
              <a:buFont typeface="Arial" panose="020B0604020202020204"/>
              <a:buChar char="•"/>
            </a:pPr>
            <a:r>
              <a:rPr lang="en-US" sz="2500" spc="25">
                <a:solidFill>
                  <a:srgbClr val="E8EEF1"/>
                </a:solidFill>
                <a:latin typeface="Montserrat Light" panose="00000400000000000000"/>
              </a:rPr>
              <a:t>мультфильмы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5877" y="5551804"/>
            <a:ext cx="4821694" cy="197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5"/>
              </a:lnSpc>
            </a:pPr>
            <a:r>
              <a:rPr lang="en-US" sz="3200" spc="351">
                <a:solidFill>
                  <a:srgbClr val="43B0F1"/>
                </a:solidFill>
                <a:latin typeface="Montserrat Classic" panose="00000500000000000000"/>
              </a:rPr>
              <a:t>ПУНКТ КОРРЕКЦИОННО-ПЕДАГОГИЧЕСКОЙ ПОМОЩИ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55877" y="7720553"/>
            <a:ext cx="4821694" cy="194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095"/>
              </a:lnSpc>
              <a:buFont typeface="Arial" panose="020B0604020202020204"/>
              <a:buChar char="•"/>
            </a:pPr>
            <a:r>
              <a:rPr lang="en-US" sz="2600" spc="26">
                <a:solidFill>
                  <a:srgbClr val="E8EEF1"/>
                </a:solidFill>
                <a:latin typeface="Montserrat Light" panose="00000400000000000000"/>
              </a:rPr>
              <a:t>консультации</a:t>
            </a:r>
          </a:p>
          <a:p>
            <a:pPr marL="561340" lvl="1" indent="-280670">
              <a:lnSpc>
                <a:spcPts val="3095"/>
              </a:lnSpc>
              <a:buFont typeface="Arial" panose="020B0604020202020204"/>
              <a:buChar char="•"/>
            </a:pPr>
            <a:r>
              <a:rPr lang="en-US" sz="2600" spc="26">
                <a:solidFill>
                  <a:srgbClr val="E8EEF1"/>
                </a:solidFill>
                <a:latin typeface="Montserrat Light" panose="00000400000000000000"/>
              </a:rPr>
              <a:t>комплексы артикуляционнй гимнастики</a:t>
            </a:r>
          </a:p>
          <a:p>
            <a:pPr marL="561340" lvl="1" indent="-280670">
              <a:lnSpc>
                <a:spcPts val="3095"/>
              </a:lnSpc>
              <a:buFont typeface="Arial" panose="020B0604020202020204"/>
              <a:buChar char="•"/>
            </a:pPr>
            <a:r>
              <a:rPr lang="en-US" sz="2600" spc="26">
                <a:solidFill>
                  <a:srgbClr val="E8EEF1"/>
                </a:solidFill>
                <a:latin typeface="Montserrat Light" panose="00000400000000000000"/>
              </a:rPr>
              <a:t>домашие задания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68553" y="5580779"/>
            <a:ext cx="4573434" cy="1978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5"/>
              </a:lnSpc>
            </a:pPr>
            <a:r>
              <a:rPr lang="en-US" sz="3200" spc="352">
                <a:solidFill>
                  <a:srgbClr val="43B0F1"/>
                </a:solidFill>
                <a:latin typeface="Montserrat Classic" panose="00000500000000000000"/>
              </a:rPr>
              <a:t>КЛАССЫ ИНТЕГРИРОВАННОГО ОБУЧЕНИЯ И ВОСПИТАНИЯ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68553" y="7809109"/>
            <a:ext cx="4573434" cy="204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0"/>
              </a:lnSpc>
            </a:pPr>
            <a:r>
              <a:rPr lang="en-US" sz="1835" spc="18">
                <a:solidFill>
                  <a:srgbClr val="E8EEF1"/>
                </a:solidFill>
                <a:latin typeface="Montserrat Light" panose="00000400000000000000"/>
              </a:rPr>
              <a:t>УСЛОВИЯ ПРИЕМА ЛИЦ С ОПФР В УЧРЕЖДЕНИЯ ОБРАЗОВАНИЯ ДЛЯ ОСВОЕНИЯ СОДЕРЖАНИЯ ОБРАЗОВАТЕЛЬНЫХ ПРОГРАММ СПЕЦИАЛЬНОГО ОБРАЗОВАНИЯ</a:t>
            </a:r>
          </a:p>
          <a:p>
            <a:pPr>
              <a:lnSpc>
                <a:spcPts val="355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1759" r="51477"/>
          <a:stretch>
            <a:fillRect/>
          </a:stretch>
        </p:blipFill>
        <p:spPr>
          <a:xfrm rot="5400000">
            <a:off x="7945886" y="112590"/>
            <a:ext cx="2396228" cy="203488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84903" y="1823828"/>
            <a:ext cx="12118194" cy="5538386"/>
            <a:chOff x="0" y="0"/>
            <a:chExt cx="16157592" cy="7384515"/>
          </a:xfrm>
        </p:grpSpPr>
        <p:sp>
          <p:nvSpPr>
            <p:cNvPr id="4" name="TextBox 4"/>
            <p:cNvSpPr txBox="1"/>
            <p:nvPr/>
          </p:nvSpPr>
          <p:spPr>
            <a:xfrm>
              <a:off x="0" y="-47625"/>
              <a:ext cx="16157592" cy="27745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15"/>
                </a:lnSpc>
              </a:pPr>
              <a:r>
                <a:rPr lang="en-US" sz="6600" spc="59">
                  <a:solidFill>
                    <a:srgbClr val="E8EEF1"/>
                  </a:solidFill>
                  <a:latin typeface="Montserrat Classic Bold" panose="00000800000000000000"/>
                </a:rPr>
                <a:t>психолого-медико-педагогическая комиссию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357" y="4991581"/>
              <a:ext cx="16146877" cy="2392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5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 panose="00000500000000000000"/>
                </a:rPr>
                <a:t>ПОЛЕЗНЫЕ ССЫЛКИ </a:t>
              </a:r>
            </a:p>
            <a:p>
              <a:pPr algn="ctr">
                <a:lnSpc>
                  <a:spcPts val="4895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 panose="00000500000000000000"/>
                </a:rPr>
                <a:t>АКТУАЛЬНАЯ ИНФОРМАЦИЯ</a:t>
              </a:r>
            </a:p>
            <a:p>
              <a:pPr algn="ctr">
                <a:lnSpc>
                  <a:spcPts val="4895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 panose="00000500000000000000"/>
                </a:rPr>
                <a:t>ПАКЕТ ДОКУМЕНТОВ ДЛЯ ПМПК 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6910418" y="3454759"/>
              <a:ext cx="2336755" cy="609465"/>
              <a:chOff x="0" y="0"/>
              <a:chExt cx="1947727" cy="508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49530"/>
                <a:ext cx="1947727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1947727" h="408940">
                    <a:moveTo>
                      <a:pt x="1741987" y="0"/>
                    </a:moveTo>
                    <a:cubicBezTo>
                      <a:pt x="1641657" y="0"/>
                      <a:pt x="1559107" y="72390"/>
                      <a:pt x="1540057" y="166370"/>
                    </a:cubicBezTo>
                    <a:lnTo>
                      <a:pt x="406400" y="166370"/>
                    </a:lnTo>
                    <a:cubicBezTo>
                      <a:pt x="388620" y="71120"/>
                      <a:pt x="304800" y="0"/>
                      <a:pt x="204470" y="0"/>
                    </a:cubicBezTo>
                    <a:cubicBezTo>
                      <a:pt x="91440" y="0"/>
                      <a:pt x="0" y="91440"/>
                      <a:pt x="0" y="204470"/>
                    </a:cubicBezTo>
                    <a:cubicBezTo>
                      <a:pt x="0" y="317500"/>
                      <a:pt x="91440" y="408940"/>
                      <a:pt x="204470" y="408940"/>
                    </a:cubicBezTo>
                    <a:cubicBezTo>
                      <a:pt x="304800" y="408940"/>
                      <a:pt x="388620" y="337820"/>
                      <a:pt x="406400" y="242570"/>
                    </a:cubicBezTo>
                    <a:lnTo>
                      <a:pt x="1541327" y="242570"/>
                    </a:lnTo>
                    <a:cubicBezTo>
                      <a:pt x="1559107" y="337820"/>
                      <a:pt x="1642927" y="408940"/>
                      <a:pt x="1743257" y="408940"/>
                    </a:cubicBezTo>
                    <a:cubicBezTo>
                      <a:pt x="1856287" y="408940"/>
                      <a:pt x="1947727" y="317500"/>
                      <a:pt x="1947727" y="204470"/>
                    </a:cubicBezTo>
                    <a:cubicBezTo>
                      <a:pt x="1947727" y="91440"/>
                      <a:pt x="1855017" y="0"/>
                      <a:pt x="1741987" y="0"/>
                    </a:cubicBezTo>
                    <a:close/>
                  </a:path>
                </a:pathLst>
              </a:custGeom>
              <a:solidFill>
                <a:srgbClr val="43B0F1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9581" y="1257389"/>
            <a:ext cx="13028419" cy="1324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90"/>
              </a:lnSpc>
            </a:pPr>
            <a:r>
              <a:rPr lang="en-US" sz="7935" spc="1658">
                <a:solidFill>
                  <a:srgbClr val="43B0F1"/>
                </a:solidFill>
                <a:latin typeface="Montserrat Classic Bold" panose="00000800000000000000"/>
              </a:rPr>
              <a:t>выпускникам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953141" y="3238271"/>
            <a:ext cx="11736889" cy="410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875" lvl="1" indent="-389255" algn="just">
              <a:lnSpc>
                <a:spcPts val="5405"/>
              </a:lnSpc>
              <a:buFont typeface="Arial" panose="020B0604020202020204"/>
              <a:buChar char="•"/>
            </a:pPr>
            <a:r>
              <a:rPr lang="en-US" sz="3200" spc="36">
                <a:solidFill>
                  <a:srgbClr val="E8EEF1"/>
                </a:solidFill>
                <a:latin typeface="Georgia" panose="02040502050405020303" charset="0"/>
                <a:cs typeface="Georgia" panose="02040502050405020303" charset="0"/>
              </a:rPr>
              <a:t>Список учреждений образования, реализующих образовательные программы профессионально-технического образования</a:t>
            </a:r>
            <a:r>
              <a:rPr lang="en-US" sz="3200" spc="13">
                <a:solidFill>
                  <a:srgbClr val="E8EEF1"/>
                </a:solidFill>
                <a:latin typeface="Georgia" panose="02040502050405020303" charset="0"/>
                <a:cs typeface="Georgia" panose="02040502050405020303" charset="0"/>
              </a:rPr>
              <a:t>для лиц с особенностями психофизического развития</a:t>
            </a:r>
          </a:p>
          <a:p>
            <a:pPr marL="777875" lvl="1" indent="-389255" algn="just">
              <a:lnSpc>
                <a:spcPts val="5405"/>
              </a:lnSpc>
              <a:buFont typeface="Arial" panose="020B0604020202020204"/>
              <a:buChar char="•"/>
            </a:pPr>
            <a:r>
              <a:rPr lang="en-US" sz="3200" spc="36">
                <a:solidFill>
                  <a:srgbClr val="E8EEF1"/>
                </a:solidFill>
                <a:latin typeface="Georgia" panose="02040502050405020303" charset="0"/>
                <a:cs typeface="Georgia" panose="02040502050405020303" charset="0"/>
              </a:rPr>
              <a:t>Тестирование на профпригодность</a:t>
            </a:r>
          </a:p>
          <a:p>
            <a:pPr marL="713105" lvl="1" indent="-356870" algn="just">
              <a:lnSpc>
                <a:spcPts val="4955"/>
              </a:lnSpc>
              <a:buFont typeface="Arial" panose="020B0604020202020204"/>
              <a:buChar char="•"/>
            </a:pPr>
            <a:r>
              <a:rPr lang="en-US" sz="3200" spc="33">
                <a:solidFill>
                  <a:srgbClr val="E8EEF1"/>
                </a:solidFill>
                <a:latin typeface="Georgia" panose="02040502050405020303" charset="0"/>
                <a:cs typeface="Georgia" panose="02040502050405020303" charset="0"/>
              </a:rPr>
              <a:t>Мониторинг обучения и трудоустроства выпускников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5" name="Freeform 5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40000"/>
          </a:blip>
          <a:srcRect t="39379" r="45076" b="6952"/>
          <a:stretch>
            <a:fillRect/>
          </a:stretch>
        </p:blipFill>
        <p:spPr>
          <a:xfrm>
            <a:off x="-583928" y="-325560"/>
            <a:ext cx="7863821" cy="109381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365337"/>
            <a:ext cx="3393424" cy="6836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372350"/>
            <a:ext cx="7238521" cy="231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5"/>
              </a:lnSpc>
            </a:pPr>
            <a:r>
              <a:rPr lang="en-US" sz="7305" spc="65">
                <a:solidFill>
                  <a:srgbClr val="E8EEF1"/>
                </a:solidFill>
                <a:latin typeface="Montserrat Classic Bold" panose="00000800000000000000"/>
              </a:rPr>
              <a:t>Методическая </a:t>
            </a:r>
          </a:p>
          <a:p>
            <a:pPr>
              <a:lnSpc>
                <a:spcPts val="9205"/>
              </a:lnSpc>
            </a:pPr>
            <a:r>
              <a:rPr lang="en-US" sz="7305" spc="65">
                <a:solidFill>
                  <a:srgbClr val="E8EEF1"/>
                </a:solidFill>
                <a:latin typeface="Montserrat Classic Bold" panose="00000800000000000000"/>
              </a:rPr>
              <a:t>страничка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91149" y="2535787"/>
            <a:ext cx="7422973" cy="1500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80"/>
              </a:lnSpc>
            </a:pPr>
            <a:r>
              <a:rPr lang="en-US" sz="2600" spc="286">
                <a:solidFill>
                  <a:srgbClr val="E8EEF1"/>
                </a:solidFill>
                <a:latin typeface="Arimo" panose="020B0604020202020204"/>
              </a:rPr>
              <a:t>НОРМАТИВНАЯ ПРАВОВАЯ ДОКУМЕНТАЦИЯ ПО СПЕЦИАЛЬНОМУ ОБРАЗОВАНИЮ</a:t>
            </a:r>
          </a:p>
        </p:txBody>
      </p:sp>
      <p:sp>
        <p:nvSpPr>
          <p:cNvPr id="4" name="AutoShape 4"/>
          <p:cNvSpPr/>
          <p:nvPr/>
        </p:nvSpPr>
        <p:spPr>
          <a:xfrm>
            <a:off x="8801100" y="-800100"/>
            <a:ext cx="79052" cy="12001500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5" name="Group 5"/>
          <p:cNvGrpSpPr/>
          <p:nvPr/>
        </p:nvGrpSpPr>
        <p:grpSpPr>
          <a:xfrm>
            <a:off x="9991149" y="4688398"/>
            <a:ext cx="7113329" cy="1024503"/>
            <a:chOff x="0" y="0"/>
            <a:chExt cx="9484438" cy="1366004"/>
          </a:xfrm>
        </p:grpSpPr>
        <p:sp>
          <p:nvSpPr>
            <p:cNvPr id="6" name="TextBox 6"/>
            <p:cNvSpPr txBox="1"/>
            <p:nvPr/>
          </p:nvSpPr>
          <p:spPr>
            <a:xfrm>
              <a:off x="0" y="-104775"/>
              <a:ext cx="9484438" cy="771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50"/>
                </a:lnSpc>
              </a:pPr>
              <a:r>
                <a:rPr lang="en-US" sz="3300" spc="363">
                  <a:solidFill>
                    <a:srgbClr val="E8EEF1"/>
                  </a:solidFill>
                  <a:latin typeface="Montserrat Classic" panose="00000500000000000000"/>
                </a:rPr>
                <a:t>СЕМИНАРЫ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6833"/>
              <a:ext cx="948443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991149" y="5922118"/>
            <a:ext cx="7113329" cy="1009644"/>
            <a:chOff x="0" y="0"/>
            <a:chExt cx="9484438" cy="1346192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0"/>
              <a:ext cx="9484438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5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 panose="00000500000000000000"/>
                </a:rPr>
                <a:t>МЫ В ПРОЕКТЕ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77021"/>
              <a:ext cx="948443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1429498" y="-419729"/>
            <a:ext cx="2458198" cy="1093811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-675946" y="8832603"/>
            <a:ext cx="2886906" cy="851395"/>
            <a:chOff x="0" y="0"/>
            <a:chExt cx="1722525" cy="508000"/>
          </a:xfrm>
        </p:grpSpPr>
        <p:sp>
          <p:nvSpPr>
            <p:cNvPr id="13" name="Freeform 13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801100" y="4775535"/>
            <a:ext cx="735930" cy="367965"/>
            <a:chOff x="0" y="0"/>
            <a:chExt cx="1016000" cy="508000"/>
          </a:xfrm>
        </p:grpSpPr>
        <p:sp>
          <p:nvSpPr>
            <p:cNvPr id="15" name="Freeform 15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8801100" y="2631037"/>
            <a:ext cx="735930" cy="367965"/>
            <a:chOff x="0" y="0"/>
            <a:chExt cx="1016000" cy="508000"/>
          </a:xfrm>
        </p:grpSpPr>
        <p:sp>
          <p:nvSpPr>
            <p:cNvPr id="17" name="Freeform 17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776035" y="6058975"/>
            <a:ext cx="735930" cy="367965"/>
            <a:chOff x="0" y="0"/>
            <a:chExt cx="1016000" cy="508000"/>
          </a:xfrm>
        </p:grpSpPr>
        <p:sp>
          <p:nvSpPr>
            <p:cNvPr id="19" name="Freeform 19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840626" y="7252920"/>
            <a:ext cx="735930" cy="367965"/>
            <a:chOff x="0" y="0"/>
            <a:chExt cx="1016000" cy="508000"/>
          </a:xfrm>
        </p:grpSpPr>
        <p:sp>
          <p:nvSpPr>
            <p:cNvPr id="21" name="Freeform 21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801100" y="8338968"/>
            <a:ext cx="735930" cy="367965"/>
            <a:chOff x="0" y="0"/>
            <a:chExt cx="1016000" cy="508000"/>
          </a:xfrm>
        </p:grpSpPr>
        <p:sp>
          <p:nvSpPr>
            <p:cNvPr id="23" name="Freeform 23"/>
            <p:cNvSpPr/>
            <p:nvPr/>
          </p:nvSpPr>
          <p:spPr>
            <a:xfrm>
              <a:off x="0" y="49530"/>
              <a:ext cx="1016000" cy="408940"/>
            </a:xfrm>
            <a:custGeom>
              <a:avLst/>
              <a:gdLst/>
              <a:ahLst/>
              <a:cxnLst/>
              <a:rect l="l" t="t" r="r" b="b"/>
              <a:pathLst>
                <a:path w="1016000" h="408940">
                  <a:moveTo>
                    <a:pt x="810260" y="0"/>
                  </a:moveTo>
                  <a:cubicBezTo>
                    <a:pt x="709930" y="0"/>
                    <a:pt x="627380" y="72390"/>
                    <a:pt x="608330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609600" y="242570"/>
                  </a:lnTo>
                  <a:cubicBezTo>
                    <a:pt x="627380" y="337820"/>
                    <a:pt x="711200" y="408940"/>
                    <a:pt x="811530" y="408940"/>
                  </a:cubicBezTo>
                  <a:cubicBezTo>
                    <a:pt x="924560" y="408940"/>
                    <a:pt x="1016000" y="317500"/>
                    <a:pt x="1016000" y="204470"/>
                  </a:cubicBezTo>
                  <a:cubicBezTo>
                    <a:pt x="1016000" y="91440"/>
                    <a:pt x="924560" y="0"/>
                    <a:pt x="810260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991149" y="7078915"/>
            <a:ext cx="7113329" cy="1083940"/>
            <a:chOff x="0" y="0"/>
            <a:chExt cx="9484438" cy="1445253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114300"/>
              <a:ext cx="9484438" cy="860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60"/>
                </a:lnSpc>
              </a:pPr>
              <a:r>
                <a:rPr lang="en-US" sz="3700" spc="406">
                  <a:solidFill>
                    <a:srgbClr val="E8EEF1"/>
                  </a:solidFill>
                  <a:latin typeface="Montserrat Classic" panose="00000500000000000000"/>
                </a:rPr>
                <a:t>СППС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76081"/>
              <a:ext cx="948443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991149" y="8248656"/>
            <a:ext cx="7113329" cy="1009644"/>
            <a:chOff x="0" y="0"/>
            <a:chExt cx="9484438" cy="1346192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95250"/>
              <a:ext cx="9484438" cy="741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5"/>
                </a:lnSpc>
              </a:pPr>
              <a:r>
                <a:rPr lang="en-US" sz="3200" spc="352">
                  <a:solidFill>
                    <a:srgbClr val="E8EEF1"/>
                  </a:solidFill>
                  <a:latin typeface="Montserrat Classic" panose="00000500000000000000"/>
                </a:rPr>
                <a:t>СТАТЬИ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77021"/>
              <a:ext cx="9484438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47115" y="195369"/>
            <a:ext cx="5323837" cy="4635326"/>
          </a:xfrm>
          <a:prstGeom prst="rect">
            <a:avLst/>
          </a:prstGeom>
          <a:solidFill>
            <a:srgbClr val="E8EEF1">
              <a:alpha val="9804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647115" y="5183943"/>
            <a:ext cx="5323837" cy="4635326"/>
          </a:xfrm>
          <a:prstGeom prst="rect">
            <a:avLst/>
          </a:prstGeom>
          <a:solidFill>
            <a:srgbClr val="E8EEF1">
              <a:alpha val="980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2290996" y="195369"/>
            <a:ext cx="5323837" cy="4635326"/>
          </a:xfrm>
          <a:prstGeom prst="rect">
            <a:avLst/>
          </a:prstGeom>
          <a:solidFill>
            <a:srgbClr val="E8EEF1">
              <a:alpha val="9804"/>
            </a:srgb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27814" t="32426" r="50567"/>
          <a:stretch>
            <a:fillRect/>
          </a:stretch>
        </p:blipFill>
        <p:spPr>
          <a:xfrm>
            <a:off x="-1343399" y="-651119"/>
            <a:ext cx="2458198" cy="1093811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535582" y="-533400"/>
            <a:ext cx="1165946" cy="11353800"/>
          </a:xfrm>
          <a:prstGeom prst="rect">
            <a:avLst/>
          </a:prstGeom>
          <a:solidFill>
            <a:srgbClr val="43B0F1"/>
          </a:solidFill>
        </p:spPr>
      </p:sp>
      <p:grpSp>
        <p:nvGrpSpPr>
          <p:cNvPr id="8" name="Group 8"/>
          <p:cNvGrpSpPr/>
          <p:nvPr/>
        </p:nvGrpSpPr>
        <p:grpSpPr>
          <a:xfrm>
            <a:off x="-1006672" y="8900351"/>
            <a:ext cx="2886906" cy="851395"/>
            <a:chOff x="0" y="0"/>
            <a:chExt cx="1722525" cy="508000"/>
          </a:xfrm>
        </p:grpSpPr>
        <p:sp>
          <p:nvSpPr>
            <p:cNvPr id="9" name="Freeform 9"/>
            <p:cNvSpPr/>
            <p:nvPr/>
          </p:nvSpPr>
          <p:spPr>
            <a:xfrm>
              <a:off x="0" y="49530"/>
              <a:ext cx="1722525" cy="408940"/>
            </a:xfrm>
            <a:custGeom>
              <a:avLst/>
              <a:gdLst/>
              <a:ahLst/>
              <a:cxnLst/>
              <a:rect l="l" t="t" r="r" b="b"/>
              <a:pathLst>
                <a:path w="1722525" h="408940">
                  <a:moveTo>
                    <a:pt x="1516785" y="0"/>
                  </a:moveTo>
                  <a:cubicBezTo>
                    <a:pt x="1416455" y="0"/>
                    <a:pt x="1333905" y="72390"/>
                    <a:pt x="1314855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316125" y="242570"/>
                  </a:lnTo>
                  <a:cubicBezTo>
                    <a:pt x="1333905" y="337820"/>
                    <a:pt x="1417725" y="408940"/>
                    <a:pt x="1518055" y="408940"/>
                  </a:cubicBezTo>
                  <a:cubicBezTo>
                    <a:pt x="1631085" y="408940"/>
                    <a:pt x="1722525" y="317500"/>
                    <a:pt x="1722525" y="204470"/>
                  </a:cubicBezTo>
                  <a:cubicBezTo>
                    <a:pt x="1722525" y="91440"/>
                    <a:pt x="1631085" y="0"/>
                    <a:pt x="1516785" y="0"/>
                  </a:cubicBezTo>
                  <a:close/>
                </a:path>
              </a:pathLst>
            </a:custGeom>
            <a:solidFill>
              <a:srgbClr val="43B0F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25376" b="25376"/>
          <a:stretch>
            <a:fillRect/>
          </a:stretch>
        </p:blipFill>
        <p:spPr>
          <a:xfrm>
            <a:off x="6749017" y="354218"/>
            <a:ext cx="5314773" cy="46531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10351" b="2593"/>
          <a:stretch>
            <a:fillRect/>
          </a:stretch>
        </p:blipFill>
        <p:spPr>
          <a:xfrm>
            <a:off x="2375066" y="5007319"/>
            <a:ext cx="9688725" cy="47444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1144" r="14589"/>
          <a:stretch>
            <a:fillRect/>
          </a:stretch>
        </p:blipFill>
        <p:spPr>
          <a:xfrm>
            <a:off x="12063790" y="354218"/>
            <a:ext cx="5364978" cy="479495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t="15426" b="17972"/>
          <a:stretch>
            <a:fillRect/>
          </a:stretch>
        </p:blipFill>
        <p:spPr>
          <a:xfrm>
            <a:off x="12063790" y="5007319"/>
            <a:ext cx="5364978" cy="4744427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428696" y="1214410"/>
            <a:ext cx="5143536" cy="14126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anose="02040502050405020303" charset="0"/>
                <a:cs typeface="Georgia" panose="02040502050405020303" charset="0"/>
                <a:sym typeface="+mn-ea"/>
              </a:rPr>
              <a:t>КОНКУРСЫ</a:t>
            </a:r>
            <a:endParaRPr lang="ru-RU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anose="02040502050405020303" charset="0"/>
              <a:cs typeface="Georgia" panose="020405020504050203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182</Words>
  <Application>WPS Presentation</Application>
  <PresentationFormat>Произвольный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Montserrat Classic Bold</vt:lpstr>
      <vt:lpstr>Calibri</vt:lpstr>
      <vt:lpstr>Montserrat Light</vt:lpstr>
      <vt:lpstr>Montserrat Classic</vt:lpstr>
      <vt:lpstr>Georgia</vt:lpstr>
      <vt:lpstr>Arimo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Theory</dc:title>
  <dc:creator/>
  <cp:lastModifiedBy>user</cp:lastModifiedBy>
  <cp:revision>4</cp:revision>
  <dcterms:created xsi:type="dcterms:W3CDTF">2006-08-16T00:00:00Z</dcterms:created>
  <dcterms:modified xsi:type="dcterms:W3CDTF">2022-05-12T11:52:30Z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14D407B4B7C842E984F0ECA5E5274559</vt:lpwstr>
  </property>
  <property fmtid="{D5CDD505-2E9C-101B-9397-08002B2CF9AE}" pid="3" name="KSOProductBuildVer">
    <vt:lpwstr>1033-11.2.0.11074</vt:lpwstr>
  </property>
</Properties>
</file>